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792252-098C-49A0-AA91-3B21AD57DA9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55253F-7958-44C4-9187-0F6FA414E2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80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2252-098C-49A0-AA91-3B21AD57DA9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253F-7958-44C4-9187-0F6FA414E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8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2252-098C-49A0-AA91-3B21AD57DA9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253F-7958-44C4-9187-0F6FA414E2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304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2252-098C-49A0-AA91-3B21AD57DA9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253F-7958-44C4-9187-0F6FA414E2A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205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2252-098C-49A0-AA91-3B21AD57DA9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253F-7958-44C4-9187-0F6FA414E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51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2252-098C-49A0-AA91-3B21AD57DA9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253F-7958-44C4-9187-0F6FA414E2A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530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2252-098C-49A0-AA91-3B21AD57DA9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253F-7958-44C4-9187-0F6FA414E2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35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2252-098C-49A0-AA91-3B21AD57DA9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253F-7958-44C4-9187-0F6FA414E2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62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2252-098C-49A0-AA91-3B21AD57DA9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253F-7958-44C4-9187-0F6FA414E2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27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2252-098C-49A0-AA91-3B21AD57DA9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253F-7958-44C4-9187-0F6FA414E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2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2252-098C-49A0-AA91-3B21AD57DA9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253F-7958-44C4-9187-0F6FA414E2A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26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2252-098C-49A0-AA91-3B21AD57DA9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253F-7958-44C4-9187-0F6FA414E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09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2252-098C-49A0-AA91-3B21AD57DA9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253F-7958-44C4-9187-0F6FA414E2A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43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2252-098C-49A0-AA91-3B21AD57DA9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253F-7958-44C4-9187-0F6FA414E2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02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2252-098C-49A0-AA91-3B21AD57DA9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253F-7958-44C4-9187-0F6FA414E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25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2252-098C-49A0-AA91-3B21AD57DA9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253F-7958-44C4-9187-0F6FA414E2A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18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2252-098C-49A0-AA91-3B21AD57DA9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253F-7958-44C4-9187-0F6FA414E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2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792252-098C-49A0-AA91-3B21AD57DA9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55253F-7958-44C4-9187-0F6FA414E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61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677" y="651688"/>
            <a:ext cx="1055335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</a:rPr>
              <a:t>Міністерство освіти і науки України</a:t>
            </a:r>
            <a:r>
              <a:rPr lang="ru-RU" dirty="0">
                <a:latin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</a:rPr>
            </a:br>
            <a:r>
              <a:rPr lang="uk-UA" b="1" dirty="0">
                <a:latin typeface="Times New Roman" pitchFamily="18" charset="0"/>
              </a:rPr>
              <a:t>Херсонський державний університет</a:t>
            </a:r>
            <a:r>
              <a:rPr lang="ru-RU" dirty="0">
                <a:latin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</a:rPr>
            </a:br>
            <a:r>
              <a:rPr lang="uk-UA" b="1" dirty="0">
                <a:latin typeface="Times New Roman" pitchFamily="18" charset="0"/>
              </a:rPr>
              <a:t>Факультет економіки і менеджменту</a:t>
            </a:r>
            <a:r>
              <a:rPr lang="ru-RU" dirty="0">
                <a:latin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</a:rPr>
            </a:br>
            <a:r>
              <a:rPr lang="uk-UA" b="1" dirty="0">
                <a:latin typeface="Times New Roman" pitchFamily="18" charset="0"/>
              </a:rPr>
              <a:t>Кафедра менеджменту і адміністрування</a:t>
            </a:r>
            <a:r>
              <a:rPr lang="ru-RU" dirty="0">
                <a:latin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</a:rPr>
            </a:br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</a:rPr>
            </a:br>
            <a:r>
              <a:rPr lang="uk-UA" sz="2800" dirty="0">
                <a:latin typeface="Times New Roman" pitchFamily="18" charset="0"/>
              </a:rPr>
              <a:t> </a:t>
            </a:r>
            <a:r>
              <a:rPr lang="uk-UA" sz="2800" b="1" dirty="0" smtClean="0">
                <a:latin typeface="Times New Roman" pitchFamily="18" charset="0"/>
              </a:rPr>
              <a:t>”</a:t>
            </a:r>
            <a:r>
              <a:rPr lang="uk-UA" sz="2800" b="1" u="sng" dirty="0" smtClean="0">
                <a:latin typeface="Times New Roman" pitchFamily="18" charset="0"/>
              </a:rPr>
              <a:t>УПРАВЛІННЯ ЗАКЛАДОМ ОХОРОНИ ЗДОРОВ</a:t>
            </a:r>
            <a:r>
              <a:rPr lang="en-US" sz="2800" b="1" u="sng" dirty="0" smtClean="0">
                <a:latin typeface="Times New Roman" pitchFamily="18" charset="0"/>
              </a:rPr>
              <a:t>’</a:t>
            </a:r>
            <a:r>
              <a:rPr lang="uk-UA" sz="2800" b="1" u="sng" dirty="0" smtClean="0">
                <a:latin typeface="Times New Roman" pitchFamily="18" charset="0"/>
              </a:rPr>
              <a:t>Я</a:t>
            </a:r>
            <a:r>
              <a:rPr lang="uk-UA" sz="2800" b="1" dirty="0" smtClean="0">
                <a:latin typeface="Times New Roman" pitchFamily="18" charset="0"/>
              </a:rPr>
              <a:t>”</a:t>
            </a:r>
            <a:r>
              <a:rPr lang="ru-RU" sz="2800" dirty="0">
                <a:latin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</a:rPr>
            </a:br>
            <a:endParaRPr lang="ru-RU" sz="2800" dirty="0"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  <a:p>
            <a:pPr algn="ctr"/>
            <a:r>
              <a:rPr lang="uk-UA" b="1" dirty="0">
                <a:latin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</a:rPr>
            </a:br>
            <a:r>
              <a:rPr lang="uk-UA" dirty="0">
                <a:latin typeface="Times New Roman" pitchFamily="18" charset="0"/>
              </a:rPr>
              <a:t>Галузь знань </a:t>
            </a:r>
            <a:r>
              <a:rPr lang="uk-UA" u="sng" dirty="0">
                <a:latin typeface="Times New Roman" pitchFamily="18" charset="0"/>
              </a:rPr>
              <a:t>07 Управління та адміністрування</a:t>
            </a:r>
            <a:r>
              <a:rPr lang="ru-RU" dirty="0">
                <a:latin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</a:rPr>
            </a:br>
            <a:r>
              <a:rPr lang="uk-UA" dirty="0">
                <a:latin typeface="Times New Roman" pitchFamily="18" charset="0"/>
              </a:rPr>
              <a:t>Спеціальність </a:t>
            </a:r>
            <a:r>
              <a:rPr lang="uk-UA" u="sng" dirty="0">
                <a:latin typeface="Times New Roman" pitchFamily="18" charset="0"/>
              </a:rPr>
              <a:t>073 «Менеджмент»</a:t>
            </a:r>
          </a:p>
          <a:p>
            <a:pPr algn="ctr"/>
            <a:r>
              <a:rPr lang="uk-UA" dirty="0">
                <a:latin typeface="Times New Roman" pitchFamily="18" charset="0"/>
              </a:rPr>
              <a:t>Спеціалізація </a:t>
            </a:r>
            <a:r>
              <a:rPr lang="uk-UA" u="sng" dirty="0">
                <a:latin typeface="Times New Roman" pitchFamily="18" charset="0"/>
              </a:rPr>
              <a:t>«Управління закладами охорони здоров’я (за типом)»</a:t>
            </a:r>
            <a:r>
              <a:rPr lang="ru-RU" dirty="0">
                <a:latin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</a:rPr>
            </a:br>
            <a:r>
              <a:rPr lang="uk-UA" dirty="0">
                <a:latin typeface="Times New Roman" pitchFamily="18" charset="0"/>
              </a:rPr>
              <a:t>Другий (магістерський) рівень вищої освіти</a:t>
            </a:r>
            <a:r>
              <a:rPr lang="ru-RU" dirty="0">
                <a:latin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175" y="751344"/>
            <a:ext cx="106204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Мета</a:t>
            </a:r>
            <a:r>
              <a:rPr lang="uk-UA" dirty="0" smtClean="0"/>
              <a:t> вивчення курсу — сформувати сучасне управлінське мислення, засвоїти систему спеціальних знань у галузі управління закладами охорони здоров’я, сформувати вміння з розробки та реалізації планування роботи закладів у галузі охорони здоров’я, прийняття адекватних рішень при створенні та використанні операційних підсистем у галузі охорони здоров’я. </a:t>
            </a:r>
          </a:p>
          <a:p>
            <a:endParaRPr lang="uk-UA" dirty="0" smtClean="0"/>
          </a:p>
          <a:p>
            <a:r>
              <a:rPr lang="uk-UA" dirty="0" smtClean="0"/>
              <a:t>До </a:t>
            </a:r>
            <a:r>
              <a:rPr lang="uk-UA" b="1" dirty="0" smtClean="0"/>
              <a:t>завдання курсу </a:t>
            </a:r>
            <a:r>
              <a:rPr lang="uk-UA" dirty="0" smtClean="0"/>
              <a:t>входить теоретична підготовка студентів з таких питань: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історичний досвід управління охороною здоров’я;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міжнародний досвід організації та фінансування охорони здоров’я;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міжнародні принципи формування державної політики та управління медичною допомогою;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загальні засади формування державної політики і державного регулювання медичною та фармацевтичною діяльністю в Україні;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сутність закладів охорони здоров’я, взаємозв’язок його внутрішніх елементів і зовнішнього середовища;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специфіка організації, ліцензування і акредитації медичних і фармацевтичних закладів;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управління технологічними операціями в медичному та фармацевтичному менеджменті;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управління інформаційними системами в медичному та фармацевтичному менеджменті;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основні процеси менеджменту персоналу медичних і фармацевтичних закладів;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аналіз </a:t>
            </a:r>
            <a:r>
              <a:rPr lang="uk-UA" dirty="0" err="1" smtClean="0"/>
              <a:t>макро</a:t>
            </a:r>
            <a:r>
              <a:rPr lang="uk-UA" dirty="0" smtClean="0"/>
              <a:t>- та мікросередовища медичного та фармацевтичного закладу;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аналіз і проектування організаційних структур медичних і фармацевтичних закладів різних організаційно-правових форм та ін.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758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3167" y="66036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Вивчення навчальної дисципліни передбачає формування та розвиток у студентів загальних та фахових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3871" y="1813443"/>
            <a:ext cx="74745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спілкува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представниками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професійних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груп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різного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експертами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галузей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економічної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Здатність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діяти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етичних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міркувань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мотивів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/>
              <a:t>встановлювати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, </a:t>
            </a:r>
            <a:r>
              <a:rPr lang="ru-RU" dirty="0" err="1"/>
              <a:t>бачення</a:t>
            </a:r>
            <a:r>
              <a:rPr lang="ru-RU" dirty="0"/>
              <a:t>, </a:t>
            </a:r>
            <a:r>
              <a:rPr lang="ru-RU" dirty="0" err="1"/>
              <a:t>місію</a:t>
            </a:r>
            <a:r>
              <a:rPr lang="ru-RU" dirty="0"/>
              <a:t>, </a:t>
            </a:r>
            <a:r>
              <a:rPr lang="ru-RU" dirty="0" err="1"/>
              <a:t>цілі</a:t>
            </a:r>
            <a:r>
              <a:rPr lang="ru-RU" dirty="0"/>
              <a:t> та </a:t>
            </a:r>
            <a:r>
              <a:rPr lang="ru-RU" dirty="0" err="1"/>
              <a:t>критерії</a:t>
            </a:r>
            <a:r>
              <a:rPr lang="ru-RU" dirty="0"/>
              <a:t>,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подальші</a:t>
            </a:r>
            <a:r>
              <a:rPr lang="ru-RU" dirty="0"/>
              <a:t>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розробляти</a:t>
            </a:r>
            <a:r>
              <a:rPr lang="ru-RU" dirty="0"/>
              <a:t> і </a:t>
            </a:r>
            <a:r>
              <a:rPr lang="ru-RU" dirty="0" err="1"/>
              <a:t>реалізовувати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та </a:t>
            </a:r>
            <a:r>
              <a:rPr lang="ru-RU" dirty="0" err="1"/>
              <a:t>плани</a:t>
            </a:r>
            <a:r>
              <a:rPr lang="ru-RU" dirty="0"/>
              <a:t>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саморозвитку</a:t>
            </a:r>
            <a:r>
              <a:rPr lang="ru-RU" dirty="0"/>
              <a:t>,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самоменеджменту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лідерські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та </a:t>
            </a:r>
            <a:r>
              <a:rPr lang="ru-RU" dirty="0" err="1"/>
              <a:t>демонструвати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smtClean="0"/>
              <a:t>людьми</a:t>
            </a:r>
            <a:r>
              <a:rPr lang="ru-RU" dirty="0"/>
              <a:t>.</a:t>
            </a:r>
            <a:endParaRPr lang="ru-RU" dirty="0"/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6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184" y="1029640"/>
            <a:ext cx="3639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Програмні результати навчання: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98583" y="1708986"/>
            <a:ext cx="8422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Критично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осмислювати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вибирати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необхідний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науковий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методичний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аналітичний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інструментарій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непередбачуваних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Ідентифікувати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обґрунтовувати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Організовувати</a:t>
            </a:r>
            <a:r>
              <a:rPr lang="ru-RU" dirty="0"/>
              <a:t> та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ефективні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колективу</a:t>
            </a:r>
            <a:r>
              <a:rPr lang="ru-RU" dirty="0"/>
              <a:t>, з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та в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 smtClean="0"/>
              <a:t>контексті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Вміти</a:t>
            </a:r>
            <a:r>
              <a:rPr lang="ru-RU" dirty="0"/>
              <a:t> </a:t>
            </a:r>
            <a:r>
              <a:rPr lang="ru-RU" dirty="0" err="1"/>
              <a:t>делегувати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 та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організацією</a:t>
            </a:r>
            <a:r>
              <a:rPr lang="ru-RU" dirty="0"/>
              <a:t> (</a:t>
            </a:r>
            <a:r>
              <a:rPr lang="ru-RU" dirty="0" err="1"/>
              <a:t>підрозділом</a:t>
            </a:r>
            <a:r>
              <a:rPr lang="ru-RU" dirty="0"/>
              <a:t>);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Вміти планувати і здійснювати інформаційне, методичне, матеріальне, фінансове та кадрове забезпечення організації (підрозділу).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28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9449" y="752804"/>
            <a:ext cx="1468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тем</a:t>
            </a:r>
            <a:endParaRPr lang="ru-RU" b="1" i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6697" y="1720840"/>
            <a:ext cx="77765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Тема 1. </a:t>
            </a:r>
            <a:r>
              <a:rPr lang="ru-RU" dirty="0" err="1" smtClean="0"/>
              <a:t>Історичні</a:t>
            </a:r>
            <a:r>
              <a:rPr lang="ru-RU" dirty="0" smtClean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охороною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smtClean="0"/>
              <a:t> Тема 2. </a:t>
            </a: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Тема 3. </a:t>
            </a: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/>
              <a:t>засади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та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медичною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Тема 4. </a:t>
            </a:r>
            <a:r>
              <a:rPr lang="ru-RU" dirty="0" err="1" smtClean="0"/>
              <a:t>Державна</a:t>
            </a:r>
            <a:r>
              <a:rPr lang="ru-RU" dirty="0" smtClean="0"/>
              <a:t> </a:t>
            </a:r>
            <a:r>
              <a:rPr lang="ru-RU" dirty="0" err="1"/>
              <a:t>політика</a:t>
            </a:r>
            <a:r>
              <a:rPr lang="ru-RU" dirty="0"/>
              <a:t> і </a:t>
            </a:r>
            <a:r>
              <a:rPr lang="ru-RU" dirty="0" err="1"/>
              <a:t>державне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медичною</a:t>
            </a:r>
            <a:r>
              <a:rPr lang="ru-RU" dirty="0"/>
              <a:t> та </a:t>
            </a:r>
            <a:r>
              <a:rPr lang="ru-RU" dirty="0" err="1"/>
              <a:t>фармацевтичною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Тема 5. </a:t>
            </a:r>
            <a:r>
              <a:rPr lang="ru-RU" dirty="0" err="1" smtClean="0"/>
              <a:t>Заклади</a:t>
            </a:r>
            <a:r>
              <a:rPr lang="ru-RU" dirty="0" smtClean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як </a:t>
            </a:r>
            <a:r>
              <a:rPr lang="ru-RU" dirty="0" err="1"/>
              <a:t>об’єкт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Тема 6.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/>
              <a:t>технологічними</a:t>
            </a:r>
            <a:r>
              <a:rPr lang="ru-RU" dirty="0"/>
              <a:t> </a:t>
            </a:r>
            <a:r>
              <a:rPr lang="ru-RU" dirty="0" err="1"/>
              <a:t>процесами</a:t>
            </a:r>
            <a:r>
              <a:rPr lang="ru-RU" dirty="0"/>
              <a:t> в </a:t>
            </a:r>
            <a:r>
              <a:rPr lang="ru-RU" dirty="0" err="1"/>
              <a:t>медичному</a:t>
            </a:r>
            <a:r>
              <a:rPr lang="ru-RU" dirty="0"/>
              <a:t> та </a:t>
            </a:r>
            <a:r>
              <a:rPr lang="ru-RU" dirty="0" err="1"/>
              <a:t>фармацевтичному</a:t>
            </a:r>
            <a:r>
              <a:rPr lang="ru-RU" dirty="0"/>
              <a:t> </a:t>
            </a:r>
            <a:r>
              <a:rPr lang="ru-RU" dirty="0" err="1"/>
              <a:t>бізнесі</a:t>
            </a:r>
            <a:r>
              <a:rPr lang="ru-RU" dirty="0"/>
              <a:t> </a:t>
            </a:r>
          </a:p>
          <a:p>
            <a:r>
              <a:rPr lang="ru-RU" dirty="0" smtClean="0"/>
              <a:t>Тема 7.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/>
              <a:t>інформаційними</a:t>
            </a:r>
            <a:r>
              <a:rPr lang="ru-RU" dirty="0"/>
              <a:t> системами в </a:t>
            </a:r>
            <a:r>
              <a:rPr lang="ru-RU" dirty="0" err="1"/>
              <a:t>медичному</a:t>
            </a:r>
            <a:r>
              <a:rPr lang="ru-RU" dirty="0"/>
              <a:t> та </a:t>
            </a:r>
            <a:r>
              <a:rPr lang="ru-RU" dirty="0" err="1"/>
              <a:t>фармацевтичному</a:t>
            </a:r>
            <a:r>
              <a:rPr lang="ru-RU" dirty="0"/>
              <a:t> </a:t>
            </a:r>
            <a:r>
              <a:rPr lang="ru-RU" dirty="0" err="1"/>
              <a:t>бізнесі</a:t>
            </a:r>
            <a:r>
              <a:rPr lang="ru-RU" dirty="0"/>
              <a:t> </a:t>
            </a:r>
          </a:p>
          <a:p>
            <a:r>
              <a:rPr lang="ru-RU" dirty="0" smtClean="0"/>
              <a:t>Тема 8.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/>
              <a:t>персоналом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86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5304" y="761193"/>
            <a:ext cx="373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РЕКОМЕНДОВАНА ЛІТЕРАТУРА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08683" y="1297278"/>
            <a:ext cx="10058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Конституція</a:t>
            </a:r>
            <a:r>
              <a:rPr lang="ru-RU" dirty="0" smtClean="0"/>
              <a:t> </a:t>
            </a:r>
            <a:r>
              <a:rPr lang="ru-RU" dirty="0" err="1"/>
              <a:t>України</a:t>
            </a:r>
            <a:r>
              <a:rPr lang="ru-RU" dirty="0"/>
              <a:t> // ВВР </a:t>
            </a:r>
            <a:r>
              <a:rPr lang="ru-RU" dirty="0" err="1"/>
              <a:t>України</a:t>
            </a:r>
            <a:r>
              <a:rPr lang="ru-RU" dirty="0"/>
              <a:t>. — 1996. — № 30.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про </a:t>
            </a:r>
            <a:r>
              <a:rPr lang="ru-RU" dirty="0" err="1"/>
              <a:t>охорону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// ВВР </a:t>
            </a:r>
            <a:r>
              <a:rPr lang="ru-RU" dirty="0" err="1"/>
              <a:t>України</a:t>
            </a:r>
            <a:r>
              <a:rPr lang="ru-RU" dirty="0"/>
              <a:t>. — 1993. — № 4.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Про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санітарного</a:t>
            </a:r>
            <a:r>
              <a:rPr lang="ru-RU" dirty="0"/>
              <a:t> та </a:t>
            </a:r>
            <a:r>
              <a:rPr lang="ru-RU" dirty="0" err="1"/>
              <a:t>епідемічного</a:t>
            </a:r>
            <a:r>
              <a:rPr lang="ru-RU" dirty="0"/>
              <a:t> </a:t>
            </a:r>
            <a:r>
              <a:rPr lang="ru-RU" dirty="0" err="1"/>
              <a:t>благополуччя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// ВВР </a:t>
            </a:r>
            <a:r>
              <a:rPr lang="ru-RU" dirty="0" err="1"/>
              <a:t>України</a:t>
            </a:r>
            <a:r>
              <a:rPr lang="ru-RU" dirty="0"/>
              <a:t>. — 1994. — № 27. 4. Закон </a:t>
            </a:r>
            <a:r>
              <a:rPr lang="ru-RU" dirty="0" err="1"/>
              <a:t>України</a:t>
            </a:r>
            <a:r>
              <a:rPr lang="ru-RU" dirty="0"/>
              <a:t> “Про </a:t>
            </a:r>
            <a:r>
              <a:rPr lang="ru-RU" dirty="0" err="1"/>
              <a:t>лікарські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” // ВВР </a:t>
            </a:r>
            <a:r>
              <a:rPr lang="ru-RU" dirty="0" err="1"/>
              <a:t>України</a:t>
            </a:r>
            <a:r>
              <a:rPr lang="ru-RU" dirty="0"/>
              <a:t>. — 1996. — № 22. </a:t>
            </a:r>
            <a:endParaRPr lang="ru-RU" dirty="0" smtClean="0"/>
          </a:p>
          <a:p>
            <a:r>
              <a:rPr lang="ru-RU" dirty="0" smtClean="0"/>
              <a:t>4. </a:t>
            </a:r>
            <a:r>
              <a:rPr lang="ru-RU" dirty="0" err="1" smtClean="0"/>
              <a:t>Гладун</a:t>
            </a:r>
            <a:r>
              <a:rPr lang="ru-RU" dirty="0" smtClean="0"/>
              <a:t> </a:t>
            </a:r>
            <a:r>
              <a:rPr lang="ru-RU" dirty="0"/>
              <a:t>З. С. </a:t>
            </a:r>
            <a:r>
              <a:rPr lang="ru-RU" dirty="0" err="1"/>
              <a:t>Державне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. — </a:t>
            </a:r>
            <a:r>
              <a:rPr lang="ru-RU" dirty="0" err="1"/>
              <a:t>Тернопіль</a:t>
            </a:r>
            <a:r>
              <a:rPr lang="ru-RU" dirty="0"/>
              <a:t>: </a:t>
            </a:r>
            <a:r>
              <a:rPr lang="ru-RU" dirty="0" err="1"/>
              <a:t>Укрмедкнига</a:t>
            </a:r>
            <a:r>
              <a:rPr lang="ru-RU" dirty="0"/>
              <a:t>, 2000. — 312 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Охорона</a:t>
            </a:r>
            <a:r>
              <a:rPr lang="ru-RU" dirty="0" smtClean="0"/>
              <a:t>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: </a:t>
            </a:r>
            <a:r>
              <a:rPr lang="ru-RU" dirty="0" err="1"/>
              <a:t>управлінські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/ Л. </a:t>
            </a:r>
            <a:r>
              <a:rPr lang="ru-RU" dirty="0" err="1"/>
              <a:t>Жаліло</a:t>
            </a:r>
            <a:r>
              <a:rPr lang="ru-RU" dirty="0"/>
              <a:t>, І. Солоненко, Б. Волос та </a:t>
            </a:r>
            <a:r>
              <a:rPr lang="ru-RU" dirty="0" err="1"/>
              <a:t>ін</a:t>
            </a:r>
            <a:r>
              <a:rPr lang="ru-RU" dirty="0"/>
              <a:t>. — К.: Вид-во УАДУ, 2001. — 140 с. </a:t>
            </a:r>
          </a:p>
          <a:p>
            <a:r>
              <a:rPr lang="ru-RU" dirty="0" smtClean="0"/>
              <a:t>6. Жарков </a:t>
            </a:r>
            <a:r>
              <a:rPr lang="ru-RU" dirty="0"/>
              <a:t>А. В., </a:t>
            </a:r>
            <a:r>
              <a:rPr lang="ru-RU" dirty="0" err="1"/>
              <a:t>Годовальников</a:t>
            </a:r>
            <a:r>
              <a:rPr lang="ru-RU" dirty="0"/>
              <a:t> Г. В. Управление аптечным учреждением. — Минск: Беларусь, 1989. — 64 с. </a:t>
            </a:r>
            <a:endParaRPr lang="ru-RU" dirty="0" smtClean="0"/>
          </a:p>
          <a:p>
            <a:r>
              <a:rPr lang="ru-RU" dirty="0" smtClean="0"/>
              <a:t>7. Журавель </a:t>
            </a:r>
            <a:r>
              <a:rPr lang="ru-RU" dirty="0"/>
              <a:t>В. И. Основы менеджмента в системе здравоохранения. — К., 1994. — 336 с. </a:t>
            </a:r>
            <a:endParaRPr lang="ru-RU" dirty="0" smtClean="0"/>
          </a:p>
          <a:p>
            <a:r>
              <a:rPr lang="ru-RU" dirty="0" smtClean="0"/>
              <a:t>8. </a:t>
            </a:r>
            <a:r>
              <a:rPr lang="ru-RU" dirty="0" err="1" smtClean="0"/>
              <a:t>Крыштопа</a:t>
            </a:r>
            <a:r>
              <a:rPr lang="ru-RU" dirty="0" smtClean="0"/>
              <a:t> </a:t>
            </a:r>
            <a:r>
              <a:rPr lang="ru-RU" dirty="0"/>
              <a:t>Б. П., Андреева И. М. Менеджер в здравоохранении. — К.: </a:t>
            </a:r>
            <a:r>
              <a:rPr lang="ru-RU" dirty="0" err="1"/>
              <a:t>Добродий</a:t>
            </a:r>
            <a:r>
              <a:rPr lang="ru-RU" dirty="0"/>
              <a:t> МК, 1995. — 180 с. </a:t>
            </a:r>
            <a:endParaRPr lang="ru-RU" dirty="0" smtClean="0"/>
          </a:p>
          <a:p>
            <a:r>
              <a:rPr lang="ru-RU" dirty="0" smtClean="0"/>
              <a:t>9. Матвеева </a:t>
            </a:r>
            <a:r>
              <a:rPr lang="ru-RU" dirty="0"/>
              <a:t>В. Аптечные учреждения: особенности организации и учета. — Харьков: Фактор, 2001. — 248 с. </a:t>
            </a:r>
            <a:endParaRPr lang="ru-RU" dirty="0" smtClean="0"/>
          </a:p>
          <a:p>
            <a:r>
              <a:rPr lang="ru-RU" dirty="0" smtClean="0"/>
              <a:t>10. Менеджмент </a:t>
            </a:r>
            <a:r>
              <a:rPr lang="ru-RU" dirty="0"/>
              <a:t>в </a:t>
            </a:r>
            <a:r>
              <a:rPr lang="ru-RU" dirty="0" err="1"/>
              <a:t>охороні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. Структура та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: Пер. з англ. / За ред. С. М. </a:t>
            </a:r>
            <a:r>
              <a:rPr lang="ru-RU" dirty="0" err="1"/>
              <a:t>Шортела</a:t>
            </a:r>
            <a:r>
              <a:rPr lang="ru-RU" dirty="0"/>
              <a:t>, А. Д. Калюжного. — К.: </a:t>
            </a:r>
            <a:r>
              <a:rPr lang="ru-RU" dirty="0" err="1"/>
              <a:t>Основи</a:t>
            </a:r>
            <a:r>
              <a:rPr lang="ru-RU" dirty="0"/>
              <a:t>, 1998. — 560 с</a:t>
            </a:r>
            <a:r>
              <a:rPr lang="ru-RU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414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719</Words>
  <Application>Microsoft Office PowerPoint</Application>
  <PresentationFormat>Широкоэкранный</PresentationFormat>
  <Paragraphs>53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Калюжная</dc:creator>
  <cp:lastModifiedBy>Наталия Калюжная</cp:lastModifiedBy>
  <cp:revision>4</cp:revision>
  <dcterms:created xsi:type="dcterms:W3CDTF">2020-06-07T08:13:03Z</dcterms:created>
  <dcterms:modified xsi:type="dcterms:W3CDTF">2020-06-07T08:43:54Z</dcterms:modified>
</cp:coreProperties>
</file>